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A1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15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600" b="1">
                <a:solidFill>
                  <a:srgbClr val="FFFFFF"/>
                </a:solidFill>
              </a:defRPr>
            </a:pPr>
            <a:r>
              <a:t>The Dissertation Journey</a:t>
            </a:r>
          </a:p>
          <a:p>
            <a:pPr>
              <a:defRPr sz="2200">
                <a:solidFill>
                  <a:srgbClr val="E0A83E"/>
                </a:solidFill>
              </a:defRPr>
            </a:pPr>
            <a:r>
              <a:t>A teaching deck — write it down, write it out, write it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7. Writing the literature review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Organise by theme, never by author. If a paragraph cites one source, it is a summary, not synthesis.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Name your themes — these are your subheadings.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Per paragraph: claim, evidence, tension, implication.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Evaluate design, sample, context and inference — not 'good' or 'bad'.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Finish by narrowing to your gap and your question.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8. Methodology — the because chain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Justify by comparison. Name the alternative you rejected and say why.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My question requires ... because ...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That means my philosophical position is ... because ...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So my design is ... rather than ... because ...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My sampling strategy is ... and it cannot support claims about ...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9. Ethics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Only your institution can grant approval. Prepare so the application is not returned.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Participant information sheet in plain language — drafted?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Consent form, including right to withdraw and the deadline — drafted?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Data management: stored where, who has access, retained how long?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Consistency check: do all three documents make the same promises?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10. Analysis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A theme is not a topic. A theme has a subject and a claim.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Write each candidate theme as a full sentence with a claim.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List the participants whose data supports it.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Find one extract that complicates it — and report it.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Link every theme back to an objective.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11. 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Results say what you found. Discussion says what it means.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Restate the finding in one sentence.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Interpret: the most plausible explanation.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Compare: agrees with whom, contradicts whom, and why.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State the implication, then the specific limitation.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12. Abstract — the six moves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200 to 300 words. Context, gap, aim and question, method, findings, contribution.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Write exactly one sentence per move.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Name the actual findings — 'several themes emerged' says nothing.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No citations, no undefined abbreviations.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Cut to the word limit, protecting the findings sentence.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13. Viva preparation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The viva tests whether the work is yours and whether you understand the choices you made.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Summarise your research in two minutes, out loud, recorded.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Why this method rather than the obvious alternative?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What is your contribution, in one sentence?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What would you attack if you were the examiner?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14. Academic integrity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The thinking, the argument and the words submitted for assessment must be yours.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Have you read every source you cite, in the original?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Can you explain why every claim in each paragraph is there?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Does your institution require you to declare AI use? Have you checked?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Have you asked your supervisor in writing about anything you are unsure of?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Academic integrity: the line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Supports learning: Socratic questioning, explanation, structural feedback, viva rehearsal.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Misconduct: generated text submitted as your own, fabricated references, invented findings.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Models fabricate plausible citations — verify every source in the original.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Institutional regulations always take precedence.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A105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15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600" b="1">
                <a:solidFill>
                  <a:srgbClr val="FFFFFF"/>
                </a:solidFill>
              </a:defRPr>
            </a:pPr>
            <a:r>
              <a:t>Questions?</a:t>
            </a:r>
          </a:p>
          <a:p>
            <a:pPr>
              <a:defRPr sz="2200">
                <a:solidFill>
                  <a:srgbClr val="E0A83E"/>
                </a:solidFill>
              </a:defRPr>
            </a:pPr>
            <a:r>
              <a:t>superdiss.com · hello@superdiss.com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How to use this deck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Free to adapt for seminars, workshops and supervision sessions.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Fourteen stages matching the SuperDiss workbook (superdiss.com/resources).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Each stage: what it is, what good looks like, and the common failure.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No licence required; attribution appreciated, never required.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8680" y="5943600"/>
            <a:ext cx="1042416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776E88"/>
                </a:solidFill>
              </a:defRPr>
            </a:pPr>
            <a:r>
              <a:t>superdiss.com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The arc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Write it down — capture the curiosity, find the gap.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Write it out — read, design, collect, analyse. Messy is fine here.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Write it up — shape the argument, defend every word.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1. Write it down — your curiosity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Before anything else, capture what you are actually curious about. Not what sounds impressive: what you find yourself asking.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List ten things you are curious about in your subject area.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Circle the three you could still care about in nine months' time.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For each, name the population, the phenomenon and the context.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Cross out any where you cannot see how you would get evidence.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2. From curiosity to a researchable 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A curiosity becomes researchable when you can say who is affected, what is unclear, and what evidence would change your mind.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Who exactly are you studying?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What specific behaviour, decision or outcome?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Which setting, sector or country?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What timeframe does this cover?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3. The research gap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A gap is an evidenced limitation in what has been published — population, context, method, contradiction, time or theory.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Read the limitations sections of five recent papers.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Group what they say they could not do.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Write: 'It is known that... (cite). What remains unknown is... This matters because...'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Check you can cite at least three sources for the gap.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4. The research question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Specific, answerable, non-trivial, bounded. Every later chapter is downstream of this sentence.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Write your question three ways: what / to what extent / how do participants describe.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Choose the version whose method you can actually deliver.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Write two to four sub-questions.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Ask: if the data came back the opposite way, would that still be a legitimate answer?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5. Aims and objectives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One aim. Three to five objectives, each of which is something you will actually do.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Aim (one sentence, starts with 'To...'):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Objective 1 — and the method that delivers it: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Objective 2 — and the method that delivers it: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Objective 3 — and the method that delivers it: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2A1050"/>
                </a:solidFill>
              </a:defRPr>
            </a:pPr>
            <a:r>
              <a:t>6. The literature matrix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68680" y="1737360"/>
            <a:ext cx="104241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One row per source. Read down the columns, not across the rows — that is where synthesis comes from.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Citation and year / Theory used / Method and sample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Key finding in your own words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Stated limitations</a:t>
            </a:r>
          </a:p>
          <a:p>
            <a:pPr>
              <a:spcAft>
                <a:spcPts val="1200"/>
              </a:spcAft>
              <a:defRPr sz="1900">
                <a:solidFill>
                  <a:srgbClr val="2A223A"/>
                </a:solidFill>
              </a:defRPr>
            </a:pPr>
            <a:r>
              <a:t>•  Theme, relevance, and one quotation with a page number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